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theme/theme10.xml" ContentType="application/vnd.openxmlformats-officedocument.theme+xml"/>
  <Override PartName="/ppt/slideLayouts/slideLayout21.xml" ContentType="application/vnd.openxmlformats-officedocument.presentationml.slideLayout+xml"/>
  <Override PartName="/ppt/theme/theme11.xml" ContentType="application/vnd.openxmlformats-officedocument.theme+xml"/>
  <Override PartName="/ppt/slideLayouts/slideLayout22.xml" ContentType="application/vnd.openxmlformats-officedocument.presentationml.slideLayout+xml"/>
  <Override PartName="/ppt/theme/theme12.xml" ContentType="application/vnd.openxmlformats-officedocument.theme+xml"/>
  <Override PartName="/ppt/slideLayouts/slideLayout23.xml" ContentType="application/vnd.openxmlformats-officedocument.presentationml.slideLayout+xml"/>
  <Override PartName="/ppt/theme/theme13.xml" ContentType="application/vnd.openxmlformats-officedocument.theme+xml"/>
  <Override PartName="/ppt/slideLayouts/slideLayout24.xml" ContentType="application/vnd.openxmlformats-officedocument.presentationml.slideLayout+xml"/>
  <Override PartName="/ppt/theme/theme14.xml" ContentType="application/vnd.openxmlformats-officedocument.theme+xml"/>
  <Override PartName="/ppt/slideLayouts/slideLayout25.xml" ContentType="application/vnd.openxmlformats-officedocument.presentationml.slideLayout+xml"/>
  <Override PartName="/ppt/theme/theme1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8" r:id="rId2"/>
    <p:sldMasterId id="2147483701" r:id="rId3"/>
    <p:sldMasterId id="2147483703" r:id="rId4"/>
    <p:sldMasterId id="2147483706" r:id="rId5"/>
    <p:sldMasterId id="2147483707" r:id="rId6"/>
    <p:sldMasterId id="2147483709" r:id="rId7"/>
    <p:sldMasterId id="2147483711" r:id="rId8"/>
    <p:sldMasterId id="2147483713" r:id="rId9"/>
    <p:sldMasterId id="2147483715" r:id="rId10"/>
    <p:sldMasterId id="2147483717" r:id="rId11"/>
    <p:sldMasterId id="2147483719" r:id="rId12"/>
    <p:sldMasterId id="2147483721" r:id="rId13"/>
    <p:sldMasterId id="2147483723" r:id="rId14"/>
    <p:sldMasterId id="2147483725" r:id="rId15"/>
  </p:sldMasterIdLst>
  <p:sldIdLst>
    <p:sldId id="256" r:id="rId16"/>
    <p:sldId id="257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58" r:id="rId3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32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31" Type="http://schemas.openxmlformats.org/officeDocument/2006/relationships/slide" Target="slides/slide1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slide" Target="slides/slide15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AC4B63-5365-48B9-A9BA-11BC5D49D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B93D59D-C015-4009-84A0-FA6B17328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DE76D5-A06C-49BD-B64E-86144E87A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026C29-B786-4512-8A15-8A1C1A45E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5D3D6C-CAC9-46E2-9D37-97700B493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730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CD4469-DE17-4FAB-A9EB-E842A91A3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FA1F6E-BD23-4FED-B638-E92BE2FED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BFE386-7CE2-42AB-ABCB-CFCC5837C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ADCF82-7D54-4CF1-AD05-55854A638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B813CA-46E6-45E0-AA26-FF05A1BE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03388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7031739-546C-49B6-873A-24C2187609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F2ADE55-F910-4973-8D56-04F8754A1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5F6875-E24D-489C-83DE-A95DA880E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440FA7-FB75-4D72-B333-7F06A7BD3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FDD2C1-9B71-4F6F-99E0-556A00C79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88677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A30D1C-921B-4701-A950-AF032ADD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ECB9D2-1AC8-4539-92FF-AD09A6272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4F7113-3928-42BF-BC5F-19205D25A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375E05-8983-42DB-A4FF-1C8C91762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CD36CA-ED00-411C-86CA-D99EF817B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615920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C1A2D5-44A7-4535-863A-880096E45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7E58FF-5960-45AC-9937-A7F339F5F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DCFF0D-B43C-4D83-B4D9-59E637271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C251E7-DB1D-46F9-BCC1-60BF03E91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8A45B2-48A1-4B59-8036-8604DE77A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4994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2BF880-7E66-471D-A098-CECAAEBF0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56F461-5764-4B13-8C13-1AD42B042D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0EE678-A4A4-42CC-83C3-3DA54C785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C18976-BC12-4317-A8D6-5ECE0EC7A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286395-C92D-41DB-8BE5-C1E7F0721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191BCE-986F-440C-AB44-C3703E4A9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8230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CBF65B-C4E2-4E17-A61A-2A82ECA6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6A1E3D-01B3-49AD-9187-DC62E0A4D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84E491-B8FE-4E5F-B7A4-440A18928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A24ADBD-D726-4A63-91EC-A723AFF83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763825C-C6CC-4516-AEFB-7B08247833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7C7FB31-77B0-4FE2-8910-D5A41E05C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4DE6F88-68FA-4236-84BD-651B6DAD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10EA68-6E42-4DEB-BE57-BDB039013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15502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02AC5E-D097-4C20-94DE-9F81B45D4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791CC09-800E-4048-B75D-63D6D2067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EC9DE15-FEA0-4098-B41B-6662FAD53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4DB7C1B-A59C-41DA-8F68-9AB3C287F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0700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FD54003-40C0-43B2-85B3-EA4B3EE69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2EB9435-2E28-4A8D-98B4-E9E1FB061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B9EAA32-BB03-47B8-B9CA-2148869A8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2442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B6621F-36CD-4EA3-8506-1F31B5A9E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18EE0C-BE14-41B2-BF29-70FA7B472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8154DBE-9670-48C4-888A-F6E0F99F7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F66BF9-02A3-4263-8802-F5E7E6E02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C6E5D4-47B8-4875-9151-799BF011A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3013F9-D296-4E90-8A0F-25696A0D5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8088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A7348-752B-47C5-8AEB-070D431B6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0AFD0B6-0E7B-4643-AA41-159BFD413E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6C8B89-AAE7-4134-978E-BE1C49FA0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346064-701F-4E4F-A35D-B02EE04F6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327A91-50C6-4E47-BEE4-C7D706BE1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4F6134-4A4C-4EB1-B6D1-C0226C5EC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2946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0D1AD-580F-46B6-9E30-F383A0B06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6A3898-B0FE-4FB1-B960-A4D68F409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EBCCCA-B20C-4F44-B705-5A84AD8F53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1B2E5-94DE-4171-8FFA-5FED345301D9}" type="datetimeFigureOut">
              <a:rPr lang="ru-KZ" smtClean="0"/>
              <a:t>04.10.2021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96A0B6-4034-40D0-9F4C-D5C2EF773E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3F30C3-2FF1-4C0C-9979-4B39465FA5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1658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04.10.2021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#cite_note-3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oscvichka.ru/article/2006_24/sp2.htm" TargetMode="Externa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3.jpeg"/><Relationship Id="rId4" Type="http://schemas.openxmlformats.org/officeDocument/2006/relationships/hyperlink" Target="http://news.bizua.com.ua/medicine/Transgennye-produkty-est-ili-ne-est-vot-v-chem-vopros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A23D4D-ADAB-4069-BCB4-9BE599655E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ӨНЕРКӘСІП, МЕДИЦИНА ЖӘНЕ АУЫЛ ШАРУАШЫЛЫҒЫ ӨНІМДЕРІН ӨНДІРУДЕ ЖАҢА ТЕХНОЛОГИЯЛАР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A4E744-CBFB-42D5-B971-CC46ABBC1D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4 лекция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235345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A40CDEE-C574-43FF-B144-73CDA85A5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24063" y="0"/>
            <a:ext cx="8229600" cy="857250"/>
          </a:xfrm>
        </p:spPr>
        <p:txBody>
          <a:bodyPr/>
          <a:lstStyle/>
          <a:p>
            <a:pPr eaLnBrk="1" hangingPunct="1"/>
            <a:r>
              <a:rPr lang="ru-RU" altLang="ru-KZ"/>
              <a:t>Последние успехи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623906BA-A5B0-4DBD-A63D-D5FBD8B51E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1" y="785814"/>
            <a:ext cx="8507413" cy="60721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KZ" sz="1800"/>
              <a:t>2011: израильский учёный Инбар Фридрих Бен-Нун возглавил группу учёных, которая вывела </a:t>
            </a:r>
            <a:r>
              <a:rPr lang="ru-RU" altLang="ru-KZ" sz="1800" u="sng"/>
              <a:t>первые стволовые клетки вымирающих видов</a:t>
            </a:r>
            <a:r>
              <a:rPr lang="ru-RU" altLang="ru-KZ" sz="1800"/>
              <a:t> животных. Это прорыв, и благодаря ему можно спасти виды, которым грозит исчезновение.</a:t>
            </a:r>
          </a:p>
          <a:p>
            <a:r>
              <a:rPr lang="ru-RU" altLang="ru-KZ" sz="1800"/>
              <a:t>2012: Группа японских исследователей во главе с профессором Митинори Сайто из Университета Киото впервые в истории науки смогли </a:t>
            </a:r>
            <a:r>
              <a:rPr lang="ru-RU" altLang="ru-KZ" sz="1800" u="sng"/>
              <a:t>вырастить яйцеклетки из стволовых клеток, оплодотворить их и добиться рождения здорового потомства у лабораторных мышей.  В</a:t>
            </a:r>
            <a:r>
              <a:rPr lang="ru-RU" altLang="ru-KZ" sz="1800"/>
              <a:t>клад в решение проблемы бесплодия.</a:t>
            </a:r>
          </a:p>
          <a:p>
            <a:r>
              <a:rPr lang="ru-RU" altLang="ru-KZ" sz="1800"/>
              <a:t>23 января 2013: та же группа Центра исследования и применения стволовых клеток Университета Киото </a:t>
            </a:r>
            <a:r>
              <a:rPr lang="ru-RU" altLang="ru-KZ" sz="1800" u="sng"/>
              <a:t>вырастила из стволовых клеток ткани почек, надпочечников и половые клетки</a:t>
            </a:r>
            <a:r>
              <a:rPr lang="ru-RU" altLang="ru-KZ" sz="1800"/>
              <a:t>: были получены пять типов клеток почек, а также выращен фрагмент почечного канальца, участвующего в фильтрации крови.</a:t>
            </a:r>
            <a:r>
              <a:rPr lang="ru-RU" altLang="ru-KZ" sz="1800" baseline="30000">
                <a:hlinkClick r:id="rId2" action="ppaction://hlinkfile"/>
              </a:rPr>
              <a:t>[</a:t>
            </a:r>
            <a:endParaRPr lang="ru-RU" altLang="ru-KZ" sz="1800" baseline="30000"/>
          </a:p>
          <a:p>
            <a:r>
              <a:rPr lang="ru-RU" altLang="ru-KZ" sz="1800"/>
              <a:t>5 августа 2013: В результате многолетних опытов исследователей Маастрихтского университета на пути решения проблемы дефицита продовольствия в мире, </a:t>
            </a:r>
            <a:r>
              <a:rPr lang="ru-RU" altLang="ru-KZ" sz="1800" u="sng"/>
              <a:t>создано мясо</a:t>
            </a:r>
            <a:r>
              <a:rPr lang="ru-RU" altLang="ru-KZ" sz="1800"/>
              <a:t> для гамбургера (140 г) . Оно «сплетено» из 20 тысяч белковых волокон, выращенных за три месяца из коровьих стволовых клеток. В его производство инвестировано 250 000 евро.</a:t>
            </a:r>
          </a:p>
          <a:p>
            <a:pPr eaLnBrk="1" hangingPunct="1">
              <a:lnSpc>
                <a:spcPct val="80000"/>
              </a:lnSpc>
            </a:pPr>
            <a:endParaRPr lang="ru-RU" altLang="ru-KZ" sz="1800"/>
          </a:p>
        </p:txBody>
      </p:sp>
    </p:spTree>
    <p:extLst>
      <p:ext uri="{BB962C8B-B14F-4D97-AF65-F5344CB8AC3E}">
        <p14:creationId xmlns:p14="http://schemas.microsoft.com/office/powerpoint/2010/main" val="291339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54A97E55-AA68-4307-890F-845E35E39D7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1" y="1"/>
            <a:ext cx="8291513" cy="981075"/>
          </a:xfrm>
        </p:spPr>
        <p:txBody>
          <a:bodyPr lIns="92075" tIns="46038" rIns="92075" bIns="46038"/>
          <a:lstStyle/>
          <a:p>
            <a:pPr eaLnBrk="1" hangingPunct="1"/>
            <a:r>
              <a:rPr lang="ru-RU" altLang="ru-KZ" sz="3600" i="1"/>
              <a:t>Трансгенные продукты: </a:t>
            </a:r>
            <a:br>
              <a:rPr lang="ru-RU" altLang="ru-KZ" sz="3600" i="1"/>
            </a:br>
            <a:r>
              <a:rPr lang="ru-RU" altLang="ru-KZ" sz="3600" i="1"/>
              <a:t>за и против.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89B861F9-D148-4317-B10B-9A30A871917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125538"/>
            <a:ext cx="6961188" cy="5732462"/>
          </a:xfrm>
        </p:spPr>
        <p:txBody>
          <a:bodyPr lIns="92075" tIns="46038" rIns="92075" bIns="46038"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/>
              <a:t>В мире уже зарегистрировано несколько десятков съедобных трансгенных растений. Это сорта 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/>
              <a:t>сои, риса и сахарной свеклы, устойчивых к гербицидам;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/>
              <a:t>кукурузы устойчивая к гербицидам и вредителям;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/>
              <a:t>картофеля, устойчивого к колорадскому жуку;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/>
              <a:t>кабачков, почти не содержащих косточек; помидоров, бананов и дынь с удлиненным сроком хранения;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/>
              <a:t>рапса и сои с измененным жирнокислотным составом; риса с повышенным содержанием витамина А.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/>
              <a:t>Генетически модернизированные источники могут встречаться в колбасе, сосисках, мясных консервах, пельменях, сыре, йогуртах, детском питании, кашах, шоколаде, конфетах и мороженом. </a:t>
            </a:r>
          </a:p>
        </p:txBody>
      </p:sp>
      <p:pic>
        <p:nvPicPr>
          <p:cNvPr id="69636" name="Picture 4" descr="is?vlK7GgqxX1ZvbCU2UFcuTWJE3yPikQDaVulbQXn38GU">
            <a:hlinkClick r:id="rId2"/>
            <a:extLst>
              <a:ext uri="{FF2B5EF4-FFF2-40B4-BE49-F238E27FC236}">
                <a16:creationId xmlns:a16="http://schemas.microsoft.com/office/drawing/2014/main" id="{856ECE88-0B71-4822-A57A-E675F5963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3933826"/>
            <a:ext cx="2195512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7" name="Picture 5" descr="is?e0LwRCeh1xMbrddWeB-_-jDx8MOggZAR53fRcKBYeOs">
            <a:hlinkClick r:id="rId4"/>
            <a:extLst>
              <a:ext uri="{FF2B5EF4-FFF2-40B4-BE49-F238E27FC236}">
                <a16:creationId xmlns:a16="http://schemas.microsoft.com/office/drawing/2014/main" id="{050FDC3E-95CA-4308-83B1-51D62EE58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1125539"/>
            <a:ext cx="2195512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383246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2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8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6018AEBA-D253-4283-85CC-A0C97D4598E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640013" y="0"/>
            <a:ext cx="7162800" cy="1295400"/>
          </a:xfrm>
          <a:solidFill>
            <a:schemeClr val="bg1">
              <a:alpha val="92000"/>
            </a:schemeClr>
          </a:solidFill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pPr eaLnBrk="1" hangingPunct="1">
              <a:defRPr/>
            </a:pPr>
            <a:r>
              <a:rPr lang="ru-RU" sz="36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</a:t>
            </a:r>
            <a:r>
              <a:rPr lang="ru-RU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оценивать современную биотехнологию?</a:t>
            </a:r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DE0A2E8D-CC37-4DB4-AC59-0411D32A1341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72200" y="1371600"/>
            <a:ext cx="4343400" cy="5105400"/>
          </a:xfrm>
          <a:solidFill>
            <a:srgbClr val="FF99CC">
              <a:alpha val="0"/>
            </a:srgbClr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СТОРОННИКИ</a:t>
            </a:r>
          </a:p>
          <a:p>
            <a:pPr eaLnBrk="1" hangingPunct="1">
              <a:lnSpc>
                <a:spcPct val="90000"/>
              </a:lnSpc>
              <a:buSzPct val="130000"/>
              <a:buFontTx/>
              <a:buBlip>
                <a:blip r:embed="rId2"/>
              </a:buBlip>
              <a:defRPr/>
            </a:pPr>
            <a:r>
              <a:rPr lang="ru-RU" sz="2300"/>
              <a:t>Внедрение нужных генов вскоре позволит избавиться от наследственных заболеваний</a:t>
            </a:r>
          </a:p>
          <a:p>
            <a:pPr eaLnBrk="1" hangingPunct="1">
              <a:lnSpc>
                <a:spcPct val="90000"/>
              </a:lnSpc>
              <a:buSzPct val="130000"/>
              <a:buFontTx/>
              <a:buBlip>
                <a:blip r:embed="rId2"/>
              </a:buBlip>
              <a:defRPr/>
            </a:pPr>
            <a:r>
              <a:rPr lang="ru-RU" sz="2300"/>
              <a:t>Можно заставлять клетки синтезировать необходимые лекарства, вещества употребляемые в пищу</a:t>
            </a:r>
          </a:p>
          <a:p>
            <a:pPr eaLnBrk="1" hangingPunct="1">
              <a:lnSpc>
                <a:spcPct val="90000"/>
              </a:lnSpc>
              <a:buSzPct val="130000"/>
              <a:buFontTx/>
              <a:buBlip>
                <a:blip r:embed="rId2"/>
              </a:buBlip>
              <a:defRPr/>
            </a:pPr>
            <a:r>
              <a:rPr lang="ru-RU" sz="2300"/>
              <a:t>Возможность клонировать любые живые объекты</a:t>
            </a:r>
          </a:p>
          <a:p>
            <a:pPr eaLnBrk="1" hangingPunct="1">
              <a:lnSpc>
                <a:spcPct val="90000"/>
              </a:lnSpc>
              <a:buSzPct val="130000"/>
              <a:buFontTx/>
              <a:buBlip>
                <a:blip r:embed="rId2"/>
              </a:buBlip>
              <a:defRPr/>
            </a:pPr>
            <a:r>
              <a:rPr lang="ru-RU" sz="2300"/>
              <a:t>Можно спасти планету от голода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300"/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DD6F84E5-B9CB-495E-A643-3EFFCB24C0C1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676400" y="1371600"/>
            <a:ext cx="4495800" cy="5334000"/>
          </a:xfrm>
          <a:solidFill>
            <a:srgbClr val="CC99FF">
              <a:alpha val="0"/>
            </a:srgbClr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ПРОТИВНИКИ</a:t>
            </a:r>
          </a:p>
          <a:p>
            <a:pPr eaLnBrk="1" hangingPunct="1">
              <a:lnSpc>
                <a:spcPct val="90000"/>
              </a:lnSpc>
              <a:buSzPct val="130000"/>
              <a:buFontTx/>
              <a:buBlip>
                <a:blip r:embed="rId2"/>
              </a:buBlip>
              <a:defRPr/>
            </a:pPr>
            <a:r>
              <a:rPr lang="ru-RU" sz="2300"/>
              <a:t>НЕ все методы достаточно отработаны и проверены для внедрения их в жизнь</a:t>
            </a:r>
          </a:p>
          <a:p>
            <a:pPr eaLnBrk="1" hangingPunct="1">
              <a:lnSpc>
                <a:spcPct val="90000"/>
              </a:lnSpc>
              <a:buSzPct val="130000"/>
              <a:buFontTx/>
              <a:buBlip>
                <a:blip r:embed="rId2"/>
              </a:buBlip>
              <a:defRPr/>
            </a:pPr>
            <a:r>
              <a:rPr lang="ru-RU" sz="2300"/>
              <a:t>НЕгативное влияние модифицированных продуктов может проявляться через длительное время или отражаться на потомстве </a:t>
            </a:r>
          </a:p>
          <a:p>
            <a:pPr eaLnBrk="1" hangingPunct="1">
              <a:lnSpc>
                <a:spcPct val="90000"/>
              </a:lnSpc>
              <a:buSzPct val="130000"/>
              <a:buFontTx/>
              <a:buBlip>
                <a:blip r:embed="rId2"/>
              </a:buBlip>
              <a:defRPr/>
            </a:pPr>
            <a:r>
              <a:rPr lang="ru-RU" sz="2300"/>
              <a:t>НЕ известно, как “новые растения, животные, микроорганизмы” повлияют на экологический баланс в мире </a:t>
            </a:r>
          </a:p>
        </p:txBody>
      </p:sp>
    </p:spTree>
    <p:extLst>
      <p:ext uri="{BB962C8B-B14F-4D97-AF65-F5344CB8AC3E}">
        <p14:creationId xmlns:p14="http://schemas.microsoft.com/office/powerpoint/2010/main" val="12398939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532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532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id="1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532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  <p:bldP spid="53250" grpId="1" animBg="1"/>
      <p:bldP spid="53250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>
            <a:extLst>
              <a:ext uri="{FF2B5EF4-FFF2-40B4-BE49-F238E27FC236}">
                <a16:creationId xmlns:a16="http://schemas.microsoft.com/office/drawing/2014/main" id="{4E5FEA65-EF2E-41D6-B225-2C9C9E7642F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/>
          <a:lstStyle/>
          <a:p>
            <a:pPr algn="r" eaLnBrk="1" hangingPunct="1"/>
            <a:r>
              <a:rPr lang="ru-RU" altLang="ru-KZ"/>
              <a:t> </a:t>
            </a:r>
          </a:p>
        </p:txBody>
      </p:sp>
      <p:sp>
        <p:nvSpPr>
          <p:cNvPr id="61454" name="Rectangle 14">
            <a:extLst>
              <a:ext uri="{FF2B5EF4-FFF2-40B4-BE49-F238E27FC236}">
                <a16:creationId xmlns:a16="http://schemas.microsoft.com/office/drawing/2014/main" id="{E2057045-C344-4EC6-B6C7-794EC52D023A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992314" y="765176"/>
            <a:ext cx="8135937" cy="5256213"/>
          </a:xfrm>
        </p:spPr>
        <p:txBody>
          <a:bodyPr lIns="92075" tIns="46038" rIns="92075" bIns="46038"/>
          <a:lstStyle/>
          <a:p>
            <a:pPr eaLnBrk="1" hangingPunct="1"/>
            <a:r>
              <a:rPr lang="ru-RU" altLang="ru-KZ" sz="2800"/>
              <a:t>По мнению древних ученых-философов, ни один человек не способен придумать что-либо, чего в природе не существует. Людям отведена лишь роль первооткрывателей или (в худшем случае) исказителей идей и явлений самой природы. </a:t>
            </a:r>
          </a:p>
          <a:p>
            <a:pPr eaLnBrk="1" hangingPunct="1"/>
            <a:r>
              <a:rPr lang="ru-RU" altLang="ru-KZ" sz="2800"/>
              <a:t>В отношении ГМО эта теория оправдана на все сто процентов.</a:t>
            </a:r>
          </a:p>
          <a:p>
            <a:pPr eaLnBrk="1" hangingPunct="1"/>
            <a:r>
              <a:rPr lang="ru-RU" altLang="ru-KZ" sz="2800"/>
              <a:t>Однако,…</a:t>
            </a:r>
          </a:p>
          <a:p>
            <a:pPr eaLnBrk="1" hangingPunct="1"/>
            <a:endParaRPr lang="ru-RU" altLang="ru-KZ" sz="2800"/>
          </a:p>
          <a:p>
            <a:pPr eaLnBrk="1" hangingPunct="1"/>
            <a:endParaRPr lang="ru-RU" altLang="ru-KZ" sz="8000" i="1"/>
          </a:p>
        </p:txBody>
      </p:sp>
    </p:spTree>
    <p:extLst>
      <p:ext uri="{BB962C8B-B14F-4D97-AF65-F5344CB8AC3E}">
        <p14:creationId xmlns:p14="http://schemas.microsoft.com/office/powerpoint/2010/main" val="2527710776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1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1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61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1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614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14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decel="100000"/>
                                        <p:tgtEl>
                                          <p:spTgt spid="614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14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14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14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decel="100000"/>
                                        <p:tgtEl>
                                          <p:spTgt spid="614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14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Прямоугольник 1">
            <a:extLst>
              <a:ext uri="{FF2B5EF4-FFF2-40B4-BE49-F238E27FC236}">
                <a16:creationId xmlns:a16="http://schemas.microsoft.com/office/drawing/2014/main" id="{4ECA3BF0-7265-47F2-B47F-F1B4FB59B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6" y="285750"/>
            <a:ext cx="9001125" cy="618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KZ"/>
              <a:t>С 1 июля 2014 г. вступает в силу Постановление Правительства Российской Федерации от 23 сентября 2013 г. № 839 «О государственной регистрации генно-инженерно-модифицированных организмов, предназначенных для выпуска в окружающую среду, а также продукции, полученной с применением таких организмов или содержащей такие организмы», которым разрешено сеять генно-модифицированные зерновые.</a:t>
            </a:r>
          </a:p>
          <a:p>
            <a:pPr eaLnBrk="1" hangingPunct="1"/>
            <a:r>
              <a:rPr lang="ru-RU" altLang="ru-KZ" b="1"/>
              <a:t>Список ГМО, одобренных в России для использования</a:t>
            </a:r>
            <a:r>
              <a:rPr lang="ru-RU" altLang="ru-KZ"/>
              <a:t>, в том числе в качестве пищи населением:</a:t>
            </a:r>
          </a:p>
          <a:p>
            <a:pPr eaLnBrk="1" hangingPunct="1"/>
            <a:r>
              <a:rPr lang="ru-RU" altLang="ru-KZ"/>
              <a:t>Картофель </a:t>
            </a:r>
          </a:p>
          <a:p>
            <a:pPr lvl="1" eaLnBrk="1" hangingPunct="1"/>
            <a:r>
              <a:rPr lang="ru-RU" altLang="ru-KZ"/>
              <a:t>Сорт Russet Burbank Newleaf, (Монсанто, устойчивость к колорадскому жуку, 2000—2007)</a:t>
            </a:r>
          </a:p>
          <a:p>
            <a:pPr lvl="1" eaLnBrk="1" hangingPunct="1"/>
            <a:r>
              <a:rPr lang="ru-RU" altLang="ru-KZ"/>
              <a:t>Сорт Superior Newleaf, (Монсанто, устойчивость к колорадскому жуку, 2000—2008)</a:t>
            </a:r>
          </a:p>
          <a:p>
            <a:pPr lvl="1" eaLnBrk="1" hangingPunct="1"/>
            <a:r>
              <a:rPr lang="ru-RU" altLang="ru-KZ"/>
              <a:t>«Елизавета+ 2904/1 kgs», «Луговской+ 1210 amk» (Центр «Биоинженерия» РАН, Россия;)</a:t>
            </a:r>
          </a:p>
          <a:p>
            <a:pPr lvl="1" eaLnBrk="1" hangingPunct="1"/>
            <a:r>
              <a:rPr lang="ru-RU" altLang="ru-KZ"/>
              <a:t>Соя, кукуруза, рис, сахарная свекла ….</a:t>
            </a:r>
          </a:p>
          <a:p>
            <a:pPr lvl="1" eaLnBrk="1" hangingPunct="1"/>
            <a:r>
              <a:rPr lang="ru-RU" altLang="ru-KZ"/>
              <a:t>Январь 2014 решением правительства РФ создается </a:t>
            </a:r>
            <a:r>
              <a:rPr lang="ru-RU" altLang="ru-KZ" b="1"/>
              <a:t> исследовательская база для изучения продуктов с ГМО</a:t>
            </a:r>
          </a:p>
          <a:p>
            <a:pPr lvl="1" eaLnBrk="1" hangingPunct="1"/>
            <a:endParaRPr lang="ru-RU" altLang="ru-KZ"/>
          </a:p>
          <a:p>
            <a:pPr lvl="1" eaLnBrk="1" hangingPunct="1"/>
            <a:r>
              <a:rPr lang="ru-RU" altLang="ru-KZ"/>
              <a:t>3 июля 2016 года президент РФ </a:t>
            </a:r>
            <a:r>
              <a:rPr lang="ru-RU" altLang="ru-KZ" b="1"/>
              <a:t>Владимир Путин</a:t>
            </a:r>
            <a:r>
              <a:rPr lang="ru-RU" altLang="ru-KZ"/>
              <a:t> подписал закон о запрете на ГМО.</a:t>
            </a:r>
            <a:endParaRPr lang="ru-RU" altLang="ru-KZ" b="1"/>
          </a:p>
          <a:p>
            <a:pPr lvl="1" eaLnBrk="1" hangingPunct="1"/>
            <a:endParaRPr lang="ru-RU" altLang="ru-KZ"/>
          </a:p>
        </p:txBody>
      </p:sp>
      <p:sp>
        <p:nvSpPr>
          <p:cNvPr id="47107" name="Прямоугольник 2">
            <a:extLst>
              <a:ext uri="{FF2B5EF4-FFF2-40B4-BE49-F238E27FC236}">
                <a16:creationId xmlns:a16="http://schemas.microsoft.com/office/drawing/2014/main" id="{F484B37D-D79E-4887-BDAC-B58AD11F8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5380039"/>
            <a:ext cx="4572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KZ"/>
              <a:t> </a:t>
            </a:r>
          </a:p>
          <a:p>
            <a:pPr eaLnBrk="1" hangingPunct="1"/>
            <a:br>
              <a:rPr lang="ru-RU" altLang="ru-KZ"/>
            </a:br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3351140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799F111A-53BF-4AB8-8401-998ABFFEBD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KZ" altLang="ru-KZ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B804C905-858A-4531-82EA-D1180F83F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333376"/>
            <a:ext cx="8686800" cy="63357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KZ" sz="2000"/>
              <a:t>Перспективы развития биотехнологии в различных отраслях: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/>
              <a:t>- </a:t>
            </a:r>
            <a:r>
              <a:rPr lang="ru-RU" altLang="ru-KZ" sz="2000" u="sng"/>
              <a:t>в промышленности (пищевая, фармацевтическая, химическая, нефтегазовая):</a:t>
            </a:r>
            <a:r>
              <a:rPr lang="ru-RU" altLang="ru-KZ" sz="2000"/>
              <a:t> использование биосинтеза и биотрансформации новых веществ на основе сконструированных методами генной инженерии штаммов бактерий и дрожжей с заданными свойствами;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/>
              <a:t>- </a:t>
            </a:r>
            <a:r>
              <a:rPr lang="ru-RU" altLang="ru-KZ" sz="2000" u="sng"/>
              <a:t>в сельском хозяйстве:</a:t>
            </a:r>
            <a:r>
              <a:rPr lang="ru-RU" altLang="ru-KZ" sz="2000"/>
              <a:t> разработка в области растениеводства трансгенных агрокультур, биологических средств защиты растений, бакудобрений и регуляторов роста, микробиологических методов рекультивирования почв; в области животноводства – получение вакцин и сывороток, создание эффективных кормовых препаратов из растительной, микробной биомассы и отходов сельского хозяйства, репродукция животных на основе эмбриогенетических методов;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/>
              <a:t>- </a:t>
            </a:r>
            <a:r>
              <a:rPr lang="ru-RU" altLang="ru-KZ" sz="2000" u="sng"/>
              <a:t>в медицине:</a:t>
            </a:r>
            <a:r>
              <a:rPr lang="ru-RU" altLang="ru-KZ" sz="2000"/>
              <a:t> разработка медицинских биопрепаратов, моноклональных антител, диагностикумов, вакцин, развитие иммунобиотехнологии;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/>
              <a:t>- </a:t>
            </a:r>
            <a:r>
              <a:rPr lang="ru-RU" altLang="ru-KZ" sz="2000" u="sng"/>
              <a:t>в экологии:</a:t>
            </a:r>
            <a:r>
              <a:rPr lang="ru-RU" altLang="ru-KZ" sz="2000"/>
              <a:t> разработка экологически безопасных технологий очистки сточных вод, утилизация отходов АПК, конструирование экосистем;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/>
              <a:t>- </a:t>
            </a:r>
            <a:r>
              <a:rPr lang="ru-RU" altLang="ru-KZ" sz="2000" u="sng"/>
              <a:t>в энергетике:</a:t>
            </a:r>
            <a:r>
              <a:rPr lang="ru-RU" altLang="ru-KZ" sz="2000"/>
              <a:t> применение новых источников биоэнергии, биоконверсия биомассы в биогаз и биотопливо.</a:t>
            </a:r>
          </a:p>
        </p:txBody>
      </p:sp>
    </p:spTree>
    <p:extLst>
      <p:ext uri="{BB962C8B-B14F-4D97-AF65-F5344CB8AC3E}">
        <p14:creationId xmlns:p14="http://schemas.microsoft.com/office/powerpoint/2010/main" val="4173112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>
            <a:extLst>
              <a:ext uri="{FF2B5EF4-FFF2-40B4-BE49-F238E27FC236}">
                <a16:creationId xmlns:a16="http://schemas.microsoft.com/office/drawing/2014/main" id="{B804C905-858A-4531-82EA-D1180F83F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333376"/>
            <a:ext cx="8686800" cy="63357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Перспективы развития биотехнологии в различных отраслях: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u="sng" dirty="0"/>
              <a:t>в промышленности (пищевая, фармацевтическая, химическая, нефтегазовая):</a:t>
            </a:r>
            <a:r>
              <a:rPr lang="ru-RU" altLang="ru-KZ" sz="2000" dirty="0"/>
              <a:t> использование биосинтеза и </a:t>
            </a:r>
            <a:r>
              <a:rPr lang="ru-RU" altLang="ru-KZ" sz="2000" dirty="0" err="1"/>
              <a:t>биотрансформации</a:t>
            </a:r>
            <a:r>
              <a:rPr lang="ru-RU" altLang="ru-KZ" sz="2000" dirty="0"/>
              <a:t> новых веществ на основе сконструированных методами генной инженерии штаммов бактерий и дрожжей с заданными свойствами;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u="sng" dirty="0"/>
              <a:t>в сельском хозяйстве:</a:t>
            </a:r>
            <a:r>
              <a:rPr lang="ru-RU" altLang="ru-KZ" sz="2000" dirty="0"/>
              <a:t> разработка в области растениеводства трансгенных </a:t>
            </a:r>
            <a:r>
              <a:rPr lang="ru-RU" altLang="ru-KZ" sz="2000" dirty="0" err="1"/>
              <a:t>агрокультур</a:t>
            </a:r>
            <a:r>
              <a:rPr lang="ru-RU" altLang="ru-KZ" sz="2000" dirty="0"/>
              <a:t>, биологических средств защиты растений, </a:t>
            </a:r>
            <a:r>
              <a:rPr lang="ru-RU" altLang="ru-KZ" sz="2000" dirty="0" err="1"/>
              <a:t>бакудобрений</a:t>
            </a:r>
            <a:r>
              <a:rPr lang="ru-RU" altLang="ru-KZ" sz="2000" dirty="0"/>
              <a:t> и регуляторов роста, микробиологических методов </a:t>
            </a:r>
            <a:r>
              <a:rPr lang="ru-RU" altLang="ru-KZ" sz="2000" dirty="0" err="1"/>
              <a:t>рекультивирования</a:t>
            </a:r>
            <a:r>
              <a:rPr lang="ru-RU" altLang="ru-KZ" sz="2000" dirty="0"/>
              <a:t> почв; в области животноводства – получение вакцин и сывороток, создание эффективных кормовых препаратов из растительной, микробной биомассы и отходов сельского хозяйства, репродукция животных на основе эмбриогенетических методов;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u="sng" dirty="0"/>
              <a:t>в медицине:</a:t>
            </a:r>
            <a:r>
              <a:rPr lang="ru-RU" altLang="ru-KZ" sz="2000" dirty="0"/>
              <a:t> разработка медицинских биопрепаратов, </a:t>
            </a:r>
            <a:r>
              <a:rPr lang="ru-RU" altLang="ru-KZ" sz="2000" dirty="0" err="1"/>
              <a:t>моноклональных</a:t>
            </a:r>
            <a:r>
              <a:rPr lang="ru-RU" altLang="ru-KZ" sz="2000" dirty="0"/>
              <a:t> антител, </a:t>
            </a:r>
            <a:r>
              <a:rPr lang="ru-RU" altLang="ru-KZ" sz="2000" dirty="0" err="1"/>
              <a:t>диагностикумов</a:t>
            </a:r>
            <a:r>
              <a:rPr lang="ru-RU" altLang="ru-KZ" sz="2000" dirty="0"/>
              <a:t>, вакцин, развитие </a:t>
            </a:r>
            <a:r>
              <a:rPr lang="ru-RU" altLang="ru-KZ" sz="2000" dirty="0" err="1"/>
              <a:t>иммунобиотехнологии</a:t>
            </a:r>
            <a:r>
              <a:rPr lang="ru-RU" altLang="ru-KZ" sz="2000" dirty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u="sng" dirty="0"/>
              <a:t>в экологии:</a:t>
            </a:r>
            <a:r>
              <a:rPr lang="ru-RU" altLang="ru-KZ" sz="2000" dirty="0"/>
              <a:t> разработка экологически безопасных технологий очистки сточных вод, утилизация отходов АПК, конструирование экосистем;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u="sng" dirty="0"/>
              <a:t>в энергетике:</a:t>
            </a:r>
            <a:r>
              <a:rPr lang="ru-RU" altLang="ru-KZ" sz="2000" dirty="0"/>
              <a:t> применение новых источников биоэнергии, </a:t>
            </a:r>
            <a:r>
              <a:rPr lang="ru-RU" altLang="ru-KZ" sz="2000" dirty="0" err="1"/>
              <a:t>биоконверсия</a:t>
            </a:r>
            <a:r>
              <a:rPr lang="ru-RU" altLang="ru-KZ" sz="2000" dirty="0"/>
              <a:t> биомассы в биогаз и биотопливо.</a:t>
            </a:r>
          </a:p>
        </p:txBody>
      </p:sp>
    </p:spTree>
    <p:extLst>
      <p:ext uri="{BB962C8B-B14F-4D97-AF65-F5344CB8AC3E}">
        <p14:creationId xmlns:p14="http://schemas.microsoft.com/office/powerpoint/2010/main" val="259438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9D8160-16C1-4F0A-904C-ED4E06264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82261A-2F59-411E-B458-C85C5DA50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5629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BA1E75-BFBC-4FEF-8666-16C843E8A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38D7EB-1D06-4A1F-A71F-53C680954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93352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6E52159-E6F4-4731-90A1-C79D91A343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KZ" sz="4000"/>
              <a:t>Основная задача современной биотехнологии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AE0DE53-6157-49D4-94F0-B267BEBDE2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KZ"/>
              <a:t>СОЗДАВАТЬ </a:t>
            </a:r>
            <a:r>
              <a:rPr lang="ru-RU" altLang="ru-KZ" b="1"/>
              <a:t>новые</a:t>
            </a:r>
            <a:r>
              <a:rPr lang="ru-RU" altLang="ru-KZ"/>
              <a:t> </a:t>
            </a:r>
          </a:p>
          <a:p>
            <a:pPr algn="ctr" eaLnBrk="1" hangingPunct="1">
              <a:buFontTx/>
              <a:buNone/>
            </a:pPr>
            <a:r>
              <a:rPr lang="ru-RU" altLang="ru-KZ" b="1"/>
              <a:t>сорта</a:t>
            </a:r>
            <a:r>
              <a:rPr lang="ru-RU" altLang="ru-KZ"/>
              <a:t> растений, </a:t>
            </a:r>
            <a:r>
              <a:rPr lang="ru-RU" altLang="ru-KZ" b="1"/>
              <a:t>породы</a:t>
            </a:r>
            <a:r>
              <a:rPr lang="ru-RU" altLang="ru-KZ"/>
              <a:t> животных и </a:t>
            </a:r>
          </a:p>
          <a:p>
            <a:pPr algn="ctr" eaLnBrk="1" hangingPunct="1">
              <a:buFontTx/>
              <a:buNone/>
            </a:pPr>
            <a:r>
              <a:rPr lang="ru-RU" altLang="ru-KZ" b="1"/>
              <a:t>штаммы</a:t>
            </a:r>
            <a:r>
              <a:rPr lang="ru-RU" altLang="ru-KZ"/>
              <a:t> микроорганизмов, имеющие</a:t>
            </a:r>
          </a:p>
          <a:p>
            <a:pPr algn="ctr" eaLnBrk="1" hangingPunct="1">
              <a:buFontTx/>
              <a:buNone/>
            </a:pPr>
            <a:r>
              <a:rPr lang="ru-RU" altLang="ru-KZ" b="1"/>
              <a:t>хозяйственно ценные</a:t>
            </a:r>
          </a:p>
          <a:p>
            <a:pPr algn="ctr" eaLnBrk="1" hangingPunct="1">
              <a:buFontTx/>
              <a:buNone/>
            </a:pPr>
            <a:r>
              <a:rPr lang="ru-RU" altLang="ru-KZ" b="1"/>
              <a:t>признаки</a:t>
            </a:r>
            <a:r>
              <a:rPr lang="ru-RU" altLang="ru-KZ"/>
              <a:t>, стабильно </a:t>
            </a:r>
          </a:p>
          <a:p>
            <a:pPr algn="ctr" eaLnBrk="1" hangingPunct="1">
              <a:buFontTx/>
              <a:buNone/>
            </a:pPr>
            <a:r>
              <a:rPr lang="ru-RU" altLang="ru-KZ"/>
              <a:t>передающиеся по наследству.</a:t>
            </a:r>
          </a:p>
          <a:p>
            <a:pPr eaLnBrk="1" hangingPunct="1"/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659791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733FA01-3AE4-4BF2-8B8E-229E582DD6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KZ" sz="4000" b="1"/>
              <a:t>Первоочередные задачи современной биотехнологии</a:t>
            </a:r>
            <a:r>
              <a:rPr lang="ru-RU" altLang="ru-KZ" sz="4000"/>
              <a:t>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6E68DD7-F5B7-4222-A229-C64715780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9144000" cy="49974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b="1"/>
              <a:t>новых биологически активных веществ и лекарственных препаратов для медицины</a:t>
            </a:r>
            <a:r>
              <a:rPr lang="ru-RU" altLang="ru-KZ" sz="2000"/>
              <a:t> (интерферонов, инсулина, гормонов роста, антител);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b="1"/>
              <a:t>микробиологических средств защиты растений</a:t>
            </a:r>
            <a:r>
              <a:rPr lang="ru-RU" altLang="ru-KZ" sz="2000"/>
              <a:t> от болезней и вредителей, бактериальных удобрений и регуляторов роста растений, новых высокопродуктивных и устойчивых к неблагоприятным факторам внешней среды гибридов сельскохозяйственных растений, полученных методами генетической и клеточной инженерии;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b="1"/>
              <a:t>ценных кормовых добавок и биологически активных веществ</a:t>
            </a:r>
            <a:r>
              <a:rPr lang="ru-RU" altLang="ru-KZ" sz="2000"/>
              <a:t> (кормового белка, аминокислот, ферментов, витаминов, кормовых антибиотиков) для повышения продуктивности животноводства;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b="1"/>
              <a:t>новых технологий получения хозяйственно-ценных продуктов</a:t>
            </a:r>
            <a:r>
              <a:rPr lang="ru-RU" altLang="ru-KZ" sz="2000"/>
              <a:t> для использования в пищевой, химической, микробиологической и других отраслях промышленности;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b="1"/>
              <a:t>технологий глубокой и эффективной переработки</a:t>
            </a:r>
            <a:r>
              <a:rPr lang="ru-RU" altLang="ru-KZ" sz="2000"/>
              <a:t> сельскохозяйственных, промышленных и бытовых отходов, использования сточных вод и газовоздушных выбросов для получения биогаза и высококачественных удобрений. </a:t>
            </a:r>
          </a:p>
        </p:txBody>
      </p:sp>
    </p:spTree>
    <p:extLst>
      <p:ext uri="{BB962C8B-B14F-4D97-AF65-F5344CB8AC3E}">
        <p14:creationId xmlns:p14="http://schemas.microsoft.com/office/powerpoint/2010/main" val="385552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2DA798C-4B57-4402-9A1C-FCB8B8D9DB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KZ" sz="2800"/>
              <a:t>Основные </a:t>
            </a:r>
            <a:r>
              <a:rPr lang="ru-RU" altLang="ru-KZ" sz="2800" b="1"/>
              <a:t>ПРЕИМУЩЕСТВА </a:t>
            </a:r>
            <a:r>
              <a:rPr lang="ru-RU" altLang="ru-KZ" sz="2800"/>
              <a:t>современной биотехнологии над селекцией: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3065E56-C6DA-4400-92A5-B10C7F854D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KZ"/>
              <a:t>Можно скрещивать неродственные виды;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KZ"/>
              <a:t>Можно извне управлять процессом рекомбинации в организме (известно, что постоянство своего генетического состава организм очень надежно охраняет);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KZ"/>
              <a:t>Можно предугадать, какое получится потомство.</a:t>
            </a:r>
          </a:p>
          <a:p>
            <a:pPr eaLnBrk="1" hangingPunct="1">
              <a:lnSpc>
                <a:spcPct val="90000"/>
              </a:lnSpc>
            </a:pPr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2334526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F046F5FD-B2FE-4104-BC60-211D3A41DE9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274639"/>
            <a:ext cx="8229600" cy="935037"/>
          </a:xfrm>
        </p:spPr>
        <p:txBody>
          <a:bodyPr lIns="92075" tIns="46038" rIns="92075" bIns="46038"/>
          <a:lstStyle/>
          <a:p>
            <a:pPr eaLnBrk="1" hangingPunct="1"/>
            <a:r>
              <a:rPr lang="ru-RU" altLang="ru-KZ" sz="4000" i="1"/>
              <a:t>Биотехнологии в животноводстве.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F344AB9-7891-41B1-A430-F64CA346CB12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063751" y="1484314"/>
            <a:ext cx="8353425" cy="5184775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ru-RU" altLang="ru-KZ" sz="1800"/>
              <a:t>Биотехнология животных включает в себя работу с различными животными (скотом, домашней птицей, рыбой, насекомыми, домашними животными и лабораторными животными) и исследовательскими приемами – геномикой, генной инженерией и клонированием.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/>
              <a:t>1.  Улучшение здоровья животных с помощью биотехнологии;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/>
              <a:t> 2. Новые достижения в лечении людей с помощью биотехнологических исследований на животных;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/>
              <a:t> 3. Улучшение качества продуктов животноводства с помощью биотехнологии;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/>
              <a:t> 4. Достижения биотехнологии в охране окружающей среды и сохранении биологического разнообразия.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/>
              <a:t>5. Для повышения продуктивности животных нужен полноценный корм. Микробиологическая промышленность выпускает кормовой белок на базе различных микроорганизмов - бактерий, грибов, дрожжей, водорослей. Как показали промышленные испытания, богатая белками биомасса одноклеточных организмов с высокой эффективностью усваивается сельскохозяйственными животными. Так, 1 т кормовых дрожжей позволяет сэкономить 5-7 т зерна. Это имеет большое значение, поскольку 80% площадей сельскохозяйственных угодий в мире отводятся для производства корма скоту и птице. </a:t>
            </a:r>
          </a:p>
        </p:txBody>
      </p:sp>
    </p:spTree>
    <p:extLst>
      <p:ext uri="{BB962C8B-B14F-4D97-AF65-F5344CB8AC3E}">
        <p14:creationId xmlns:p14="http://schemas.microsoft.com/office/powerpoint/2010/main" val="3222969818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B311564A-0494-4608-9C31-6937C51639A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855913" y="549275"/>
            <a:ext cx="5257800" cy="1447800"/>
          </a:xfrm>
        </p:spPr>
        <p:txBody>
          <a:bodyPr lIns="92075" tIns="46038" rIns="92075" bIns="46038"/>
          <a:lstStyle/>
          <a:p>
            <a:pPr eaLnBrk="1" hangingPunct="1"/>
            <a:r>
              <a:rPr lang="ru-RU" altLang="ru-KZ" sz="4000" i="1"/>
              <a:t>  Новые открытия</a:t>
            </a:r>
            <a:br>
              <a:rPr lang="ru-RU" altLang="ru-KZ" sz="4000" i="1"/>
            </a:br>
            <a:r>
              <a:rPr lang="ru-RU" altLang="ru-KZ" sz="4000" i="1"/>
              <a:t> в области медицины.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9D725B0-6353-4847-868F-2BBBFDA7769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703389" y="1905000"/>
            <a:ext cx="8713787" cy="469265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endParaRPr lang="ru-RU" altLang="ru-KZ" sz="16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KZ" sz="160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600"/>
              <a:t> </a:t>
            </a:r>
            <a:r>
              <a:rPr lang="ru-RU" altLang="ru-KZ" sz="2000"/>
              <a:t>Особенно широко успехи биотехнологии применяются в медицине. В настоящее время с помощью биосинтеза получают антибиотики, ферменты, аминокислоты, гормоны.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/>
              <a:t>Так, инсулин, гормон поджелудочной железы, — основное средство лечения при сахарном диабете.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/>
              <a:t>В настоящее время налажено биохимическое производство человеческого инсулина. Был получен ген, осуществляющий синтез инсулина. С помощью генной инженерии этот ген был введен в бактериальную клетку, которая в результате приобрела способность синтезировать инсулин человека.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/>
              <a:t>Помимо получения лечебных средств, биотехнология позволяет проводить раннюю диагностику инфекционных заболеваний и злокачественных новообразований на основе применения препаратов антигенов, ДНК/РНК -проб.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/>
              <a:t>С помощью новых вакцинных препаратов возможно предупреждение инфекционных болезней.</a:t>
            </a:r>
          </a:p>
        </p:txBody>
      </p:sp>
      <p:pic>
        <p:nvPicPr>
          <p:cNvPr id="51204" name="Picture 4" descr="83457f81bbc54f63e4613a6d5899ce4c">
            <a:extLst>
              <a:ext uri="{FF2B5EF4-FFF2-40B4-BE49-F238E27FC236}">
                <a16:creationId xmlns:a16="http://schemas.microsoft.com/office/drawing/2014/main" id="{0ED91F31-E7B0-4E39-88C1-EA8B93568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4" y="0"/>
            <a:ext cx="2700337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6254103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9D46708C-68FA-4F07-BAF6-BA02426CD83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ru-RU" altLang="ru-KZ" sz="4000" i="1"/>
              <a:t>Метод стволовых клеток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1EF6740-A7EC-4608-BC7C-1AFDE49456B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847850" y="1557338"/>
            <a:ext cx="8712200" cy="530066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ru-RU" altLang="ru-KZ" sz="2400" b="1"/>
              <a:t>В течение всей жизни у человека имеется небольшое число собственных стволовых клеток. В процессе взросления человека наблюдается катастрофическое снижение их количества.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KZ" sz="2400" b="1"/>
              <a:t>Стволовые клетки способны самим находить сбои в работе нервной, эндокринной, гормональной и т.д. систем и устремляться именно туда и восполнять собою утраченные или поврежденные клетки. Но теперь возможно не только искусственно вводить дополнительные стволовые клетки (не факт, что они при этом сами начнут работать), но и есть попытки "програмировать" т.е. задавать им заранее заданную специализацию, направленность.</a:t>
            </a:r>
            <a:r>
              <a:rPr lang="ru-RU" altLang="ru-KZ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6144189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>
            <a:extLst>
              <a:ext uri="{FF2B5EF4-FFF2-40B4-BE49-F238E27FC236}">
                <a16:creationId xmlns:a16="http://schemas.microsoft.com/office/drawing/2014/main" id="{2C01A06E-5147-42D6-BE7F-527F6F8CE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altLang="ru-KZ"/>
          </a:p>
        </p:txBody>
      </p:sp>
      <p:sp>
        <p:nvSpPr>
          <p:cNvPr id="38915" name="Содержимое 2">
            <a:extLst>
              <a:ext uri="{FF2B5EF4-FFF2-40B4-BE49-F238E27FC236}">
                <a16:creationId xmlns:a16="http://schemas.microsoft.com/office/drawing/2014/main" id="{18653462-89B4-47D9-80C3-E3ACE9B62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76" y="357189"/>
            <a:ext cx="9001125" cy="5768975"/>
          </a:xfrm>
        </p:spPr>
        <p:txBody>
          <a:bodyPr/>
          <a:lstStyle/>
          <a:p>
            <a:endParaRPr lang="ru-RU" altLang="ru-KZ" sz="1800"/>
          </a:p>
          <a:p>
            <a:endParaRPr lang="ru-RU" altLang="ru-KZ" sz="1800"/>
          </a:p>
          <a:p>
            <a:r>
              <a:rPr lang="ru-RU" altLang="ru-KZ" sz="2000"/>
              <a:t>Термин «стволовая клетка» ввел петербургский гематолог А. Максимов в 1908 году. Вторым основоположником клеточной терапии был С.Воронцов, работавший в 20-е гг. в Париже. Большой вклад в исследования стволовых клеток в России в 60-70-е гг. сделали гематологи А.Фриденштейн и И.Чертков. </a:t>
            </a:r>
          </a:p>
          <a:p>
            <a:r>
              <a:rPr lang="ru-RU" altLang="ru-KZ" sz="2000"/>
              <a:t>Стволовые клетки человека можно классифицировать в соответствии с их дифференцировочным потенциалом.   </a:t>
            </a:r>
            <a:br>
              <a:rPr lang="ru-RU" altLang="ru-KZ" sz="2000"/>
            </a:br>
            <a:r>
              <a:rPr lang="ru-RU" altLang="ru-KZ" sz="2000"/>
              <a:t>1) Тотипотентные клетки способны формировать все эмбриональные типы клеток. К ним относятся только оплодотворённый ооцит и бластомеры 2 – 8 клеточной стадии. </a:t>
            </a:r>
            <a:br>
              <a:rPr lang="ru-RU" altLang="ru-KZ" sz="2000"/>
            </a:br>
            <a:r>
              <a:rPr lang="ru-RU" altLang="ru-KZ" sz="2000"/>
              <a:t>2) Плюрипотентные клетки способны формировать все типы клеток эмбриона. К ним относятся эмбриональные стволовые клетки, первичные половые клетки и клетки эмбриональных карцином. </a:t>
            </a:r>
            <a:br>
              <a:rPr lang="ru-RU" altLang="ru-KZ" sz="2000"/>
            </a:br>
            <a:r>
              <a:rPr lang="ru-RU" altLang="ru-KZ" sz="2000"/>
              <a:t>3) Другие типы стволовых клеток локализуются в сформировавшихся тканях взрослого организма (adult stem cells) и называются взрослыми, регионарными или тканевыми стволовыми клетками. Они варьируют по способности к дифференцировке от мульти- до унипотентных. </a:t>
            </a:r>
            <a:br>
              <a:rPr lang="ru-RU" altLang="ru-KZ" sz="2000"/>
            </a:br>
            <a:br>
              <a:rPr lang="ru-RU" altLang="ru-KZ"/>
            </a:br>
            <a:endParaRPr lang="ru-RU" altLang="ru-KZ"/>
          </a:p>
          <a:p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39681136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1632</Words>
  <Application>Microsoft Office PowerPoint</Application>
  <PresentationFormat>Широкоэкранный</PresentationFormat>
  <Paragraphs>92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15</vt:i4>
      </vt:variant>
      <vt:variant>
        <vt:lpstr>Заголовки слайдов</vt:lpstr>
      </vt:variant>
      <vt:variant>
        <vt:i4>17</vt:i4>
      </vt:variant>
    </vt:vector>
  </HeadingPairs>
  <TitlesOfParts>
    <vt:vector size="35" baseType="lpstr">
      <vt:lpstr>Arial</vt:lpstr>
      <vt:lpstr>Calibri</vt:lpstr>
      <vt:lpstr>Calibri Light</vt:lpstr>
      <vt:lpstr>Тема Office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ӨНЕРКӘСІП, МЕДИЦИНА ЖӘНЕ АУЫЛ ШАРУАШЫЛЫҒЫ ӨНІМДЕРІН ӨНДІРУДЕ ЖАҢА ТЕХНОЛОГИЯЛАР</vt:lpstr>
      <vt:lpstr>Презентация PowerPoint</vt:lpstr>
      <vt:lpstr>Основная задача современной биотехнологии</vt:lpstr>
      <vt:lpstr>Первоочередные задачи современной биотехнологии </vt:lpstr>
      <vt:lpstr>Основные ПРЕИМУЩЕСТВА современной биотехнологии над селекцией:</vt:lpstr>
      <vt:lpstr>Биотехнологии в животноводстве.</vt:lpstr>
      <vt:lpstr>  Новые открытия  в области медицины.</vt:lpstr>
      <vt:lpstr>Метод стволовых клеток</vt:lpstr>
      <vt:lpstr>Презентация PowerPoint</vt:lpstr>
      <vt:lpstr>Последние успехи</vt:lpstr>
      <vt:lpstr>Трансгенные продукты:  за и против.</vt:lpstr>
      <vt:lpstr>КАК оценивать современную биотехнологию?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ӨНЕРКӘСІП, МЕДИЦИНА ЖӘНЕ АУЫЛ ШАРУАШЫЛЫҒЫ ӨНІМДЕРІН ӨНДІРУДЕ ЖАҢА ТЕХНОЛОГИЯЛАР</dc:title>
  <dc:creator>Мамытова Нургуль</dc:creator>
  <cp:lastModifiedBy>Мамытова Нургуль</cp:lastModifiedBy>
  <cp:revision>2</cp:revision>
  <dcterms:created xsi:type="dcterms:W3CDTF">2021-10-04T08:25:18Z</dcterms:created>
  <dcterms:modified xsi:type="dcterms:W3CDTF">2021-10-04T08:48:58Z</dcterms:modified>
</cp:coreProperties>
</file>